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DC005-785F-4FB0-87AE-44CCD1FF4BD7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CDE1-6AE1-4D18-9525-684ACEC91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464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DC005-785F-4FB0-87AE-44CCD1FF4BD7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CDE1-6AE1-4D18-9525-684ACEC91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857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DC005-785F-4FB0-87AE-44CCD1FF4BD7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CDE1-6AE1-4D18-9525-684ACEC91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02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DC005-785F-4FB0-87AE-44CCD1FF4BD7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CDE1-6AE1-4D18-9525-684ACEC91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561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DC005-785F-4FB0-87AE-44CCD1FF4BD7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CDE1-6AE1-4D18-9525-684ACEC91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70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DC005-785F-4FB0-87AE-44CCD1FF4BD7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CDE1-6AE1-4D18-9525-684ACEC91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884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DC005-785F-4FB0-87AE-44CCD1FF4BD7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CDE1-6AE1-4D18-9525-684ACEC91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18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DC005-785F-4FB0-87AE-44CCD1FF4BD7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CDE1-6AE1-4D18-9525-684ACEC91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07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DC005-785F-4FB0-87AE-44CCD1FF4BD7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CDE1-6AE1-4D18-9525-684ACEC91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676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DC005-785F-4FB0-87AE-44CCD1FF4BD7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CDE1-6AE1-4D18-9525-684ACEC91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487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DC005-785F-4FB0-87AE-44CCD1FF4BD7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CDE1-6AE1-4D18-9525-684ACEC91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4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DC005-785F-4FB0-87AE-44CCD1FF4BD7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FCDE1-6AE1-4D18-9525-684ACEC91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39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Acids and Bases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472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Bases and their 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Basically the same as acids but with OH- ions</a:t>
            </a:r>
          </a:p>
          <a:p>
            <a:r>
              <a:rPr lang="en-US" dirty="0" smtClean="0"/>
              <a:t>B(</a:t>
            </a:r>
            <a:r>
              <a:rPr lang="en-US" dirty="0" err="1" smtClean="0"/>
              <a:t>aq</a:t>
            </a:r>
            <a:r>
              <a:rPr lang="en-US" dirty="0" smtClean="0"/>
              <a:t>) + H2O(l) &lt;-&gt; BH+(</a:t>
            </a:r>
            <a:r>
              <a:rPr lang="en-US" dirty="0" err="1" smtClean="0"/>
              <a:t>aq</a:t>
            </a:r>
            <a:r>
              <a:rPr lang="en-US" dirty="0" smtClean="0"/>
              <a:t>) + OH-(</a:t>
            </a:r>
            <a:r>
              <a:rPr lang="en-US" dirty="0" err="1" smtClean="0"/>
              <a:t>aq</a:t>
            </a:r>
            <a:r>
              <a:rPr lang="en-US" dirty="0" smtClean="0"/>
              <a:t>)</a:t>
            </a:r>
          </a:p>
          <a:p>
            <a:r>
              <a:rPr lang="en-US" dirty="0" smtClean="0"/>
              <a:t>Strong base: equilibrium lies far to the right</a:t>
            </a:r>
          </a:p>
          <a:p>
            <a:r>
              <a:rPr lang="en-US" dirty="0" smtClean="0"/>
              <a:t>Weak base: equilibrium lies far to the left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0156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for Solving</a:t>
            </a:r>
            <a:br>
              <a:rPr lang="en-US" dirty="0" smtClean="0"/>
            </a:br>
            <a:r>
              <a:rPr lang="en-US" dirty="0" smtClean="0"/>
              <a:t>Acid-Base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List major species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Look for reactions that can be assumed to go to completion (e.g. strong acids)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For a reaction that can be assumed to go to completion: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1600" dirty="0" smtClean="0"/>
              <a:t>Determine concentration of products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1600" dirty="0" smtClean="0"/>
              <a:t>Write down major species after reaction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Look at each major component of the solution and decide if it’s an acid or a base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Pick the equilibrium that will control the </a:t>
            </a:r>
            <a:r>
              <a:rPr lang="en-US" sz="1800" dirty="0" err="1" smtClean="0"/>
              <a:t>pH.</a:t>
            </a:r>
            <a:r>
              <a:rPr lang="en-US" sz="1800" dirty="0" smtClean="0"/>
              <a:t> Use known values of the dissociation constants for the various species to help decide on the dominant equilibrium.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1600" dirty="0" smtClean="0"/>
              <a:t>Write the equation for the reaction and the equilibrium expression.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1600" dirty="0" smtClean="0"/>
              <a:t>Compute the initial concentrations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1600" dirty="0" smtClean="0"/>
              <a:t>Define x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1600" dirty="0" smtClean="0"/>
              <a:t>Compute the equilibrium concentrations in terms of x.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1600" dirty="0" smtClean="0"/>
              <a:t>Substitute the concentrations into the equilibrium expression and solve for x.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1600" dirty="0" smtClean="0"/>
              <a:t>Check if approximation is valid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1600" dirty="0" smtClean="0"/>
              <a:t>Calculate the pH and other concentrations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14168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Arrhenius: acids – produce H+ ions in solution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  bases – produce OH- ions in solution</a:t>
            </a:r>
          </a:p>
          <a:p>
            <a:r>
              <a:rPr lang="en-US" dirty="0" err="1" smtClean="0"/>
              <a:t>Bronsted</a:t>
            </a:r>
            <a:r>
              <a:rPr lang="en-US" dirty="0" smtClean="0"/>
              <a:t>-Lowry: acid – proton donor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     base – proton acceptor</a:t>
            </a:r>
          </a:p>
          <a:p>
            <a:pPr lvl="1"/>
            <a:r>
              <a:rPr lang="en-US" dirty="0" smtClean="0"/>
              <a:t>Conjugate acid: remainder of acid molecule</a:t>
            </a:r>
          </a:p>
          <a:p>
            <a:pPr lvl="1"/>
            <a:r>
              <a:rPr lang="en-US" dirty="0" smtClean="0"/>
              <a:t>Conjugate base: what is formed when proton is transferred to base</a:t>
            </a:r>
          </a:p>
          <a:p>
            <a:r>
              <a:rPr lang="en-US" dirty="0" smtClean="0"/>
              <a:t>Lewis: acid – e- pair acceptor</a:t>
            </a:r>
          </a:p>
          <a:p>
            <a:pPr marL="457200" lvl="1" indent="0">
              <a:buNone/>
            </a:pPr>
            <a:r>
              <a:rPr lang="en-US" dirty="0" smtClean="0"/>
              <a:t>	      base – e- pair donor</a:t>
            </a:r>
          </a:p>
        </p:txBody>
      </p:sp>
    </p:spTree>
    <p:extLst>
      <p:ext uri="{BB962C8B-B14F-4D97-AF65-F5344CB8AC3E}">
        <p14:creationId xmlns:p14="http://schemas.microsoft.com/office/powerpoint/2010/main" val="628265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Dissociation 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Acids:</a:t>
            </a:r>
          </a:p>
          <a:p>
            <a:pPr marL="0" indent="0">
              <a:buNone/>
            </a:pPr>
            <a:r>
              <a:rPr lang="en-US" dirty="0" smtClean="0"/>
              <a:t>HA(</a:t>
            </a:r>
            <a:r>
              <a:rPr lang="en-US" dirty="0" err="1" smtClean="0"/>
              <a:t>aq</a:t>
            </a:r>
            <a:r>
              <a:rPr lang="en-US" dirty="0" smtClean="0"/>
              <a:t>) + H2O(l) &lt;-&gt; H3O+ (</a:t>
            </a:r>
            <a:r>
              <a:rPr lang="en-US" dirty="0" err="1" smtClean="0"/>
              <a:t>aq</a:t>
            </a:r>
            <a:r>
              <a:rPr lang="en-US" dirty="0" smtClean="0"/>
              <a:t>) + A-(</a:t>
            </a:r>
            <a:r>
              <a:rPr lang="en-US" dirty="0" err="1" smtClean="0"/>
              <a:t>aq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err="1" smtClean="0"/>
              <a:t>Ka</a:t>
            </a:r>
            <a:r>
              <a:rPr lang="en-US" dirty="0" smtClean="0"/>
              <a:t> = [H3O+][A-]/[HA]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Bases: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B(</a:t>
            </a:r>
            <a:r>
              <a:rPr lang="en-US" dirty="0" err="1" smtClean="0"/>
              <a:t>aq</a:t>
            </a:r>
            <a:r>
              <a:rPr lang="en-US" dirty="0" smtClean="0"/>
              <a:t>) + H2O(l) &lt;-&gt; BH+(</a:t>
            </a:r>
            <a:r>
              <a:rPr lang="en-US" dirty="0" err="1" smtClean="0"/>
              <a:t>aq</a:t>
            </a:r>
            <a:r>
              <a:rPr lang="en-US" dirty="0" smtClean="0"/>
              <a:t>) + OH-(</a:t>
            </a:r>
            <a:r>
              <a:rPr lang="en-US" dirty="0" err="1" smtClean="0"/>
              <a:t>aq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Kb = [BH+][OH-]/[B]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484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 Strength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HA(</a:t>
            </a:r>
            <a:r>
              <a:rPr lang="en-US" dirty="0" err="1" smtClean="0"/>
              <a:t>aq</a:t>
            </a:r>
            <a:r>
              <a:rPr lang="en-US" dirty="0" smtClean="0"/>
              <a:t>) + H2O(l) &lt;-&gt; H3O+(</a:t>
            </a:r>
            <a:r>
              <a:rPr lang="en-US" dirty="0" err="1" smtClean="0"/>
              <a:t>aq</a:t>
            </a:r>
            <a:r>
              <a:rPr lang="en-US" dirty="0" smtClean="0"/>
              <a:t>) + A-(</a:t>
            </a:r>
            <a:r>
              <a:rPr lang="en-US" dirty="0" err="1" smtClean="0"/>
              <a:t>aq</a:t>
            </a:r>
            <a:r>
              <a:rPr lang="en-US" dirty="0" smtClean="0"/>
              <a:t>)</a:t>
            </a:r>
          </a:p>
          <a:p>
            <a:r>
              <a:rPr lang="en-US" dirty="0" smtClean="0"/>
              <a:t>Strong acid – above equilibrium lies far to the right</a:t>
            </a:r>
          </a:p>
          <a:p>
            <a:r>
              <a:rPr lang="en-US" dirty="0" smtClean="0"/>
              <a:t>Strong acid -&gt; weak conjugate base</a:t>
            </a:r>
          </a:p>
          <a:p>
            <a:r>
              <a:rPr lang="en-US" dirty="0" smtClean="0"/>
              <a:t>Weak acid – above equilibrium lies far to the left</a:t>
            </a:r>
          </a:p>
          <a:p>
            <a:r>
              <a:rPr lang="en-US" dirty="0" smtClean="0"/>
              <a:t>Weak acid -&gt; strong conjugate 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644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Water: Acid &amp; 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Amphoteric: can behave as either</a:t>
            </a:r>
          </a:p>
          <a:p>
            <a:r>
              <a:rPr lang="en-US" dirty="0" err="1" smtClean="0"/>
              <a:t>Autoionization</a:t>
            </a:r>
            <a:r>
              <a:rPr lang="en-US" dirty="0" smtClean="0"/>
              <a:t>: transfer of protons from one molecule to another of the same kind</a:t>
            </a:r>
          </a:p>
          <a:p>
            <a:pPr lvl="1"/>
            <a:r>
              <a:rPr lang="en-US" dirty="0" smtClean="0"/>
              <a:t>H2O(l) &lt;-&gt; H3O+(</a:t>
            </a:r>
            <a:r>
              <a:rPr lang="en-US" dirty="0" err="1" smtClean="0"/>
              <a:t>aq</a:t>
            </a:r>
            <a:r>
              <a:rPr lang="en-US" dirty="0" smtClean="0"/>
              <a:t>) + OH-(</a:t>
            </a:r>
            <a:r>
              <a:rPr lang="en-US" dirty="0" err="1" smtClean="0"/>
              <a:t>aq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Ion-product water:</a:t>
            </a:r>
          </a:p>
          <a:p>
            <a:pPr lvl="1"/>
            <a:r>
              <a:rPr lang="en-US" dirty="0" smtClean="0"/>
              <a:t>Kw = [H3O+][OH-] = [H+][OH-]</a:t>
            </a:r>
          </a:p>
          <a:p>
            <a:r>
              <a:rPr lang="en-US" dirty="0" smtClean="0"/>
              <a:t>@298K:</a:t>
            </a:r>
          </a:p>
          <a:p>
            <a:pPr lvl="1"/>
            <a:r>
              <a:rPr lang="en-US" dirty="0" smtClean="0"/>
              <a:t> Kw = 1.0 x 10^-14</a:t>
            </a:r>
          </a:p>
          <a:p>
            <a:pPr lvl="1"/>
            <a:r>
              <a:rPr lang="en-US" dirty="0" smtClean="0"/>
              <a:t> in pure water: [H+] = [OH-]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407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pH Scales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 = -log[H+]</a:t>
            </a:r>
          </a:p>
          <a:p>
            <a:r>
              <a:rPr lang="en-US" dirty="0" smtClean="0"/>
              <a:t>Note: The number of decimal places in the log is = to the number of sig. fig. in the original number.</a:t>
            </a:r>
          </a:p>
          <a:p>
            <a:r>
              <a:rPr lang="en-US" dirty="0" smtClean="0"/>
              <a:t>Ex: [H+] = 1.0 x 10^-9 M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pH = 9.00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857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 of Strong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 species: solution components in large amounts</a:t>
            </a:r>
          </a:p>
          <a:p>
            <a:r>
              <a:rPr lang="en-US" dirty="0" smtClean="0"/>
              <a:t>1.0 M </a:t>
            </a:r>
            <a:r>
              <a:rPr lang="en-US" dirty="0" err="1" smtClean="0"/>
              <a:t>HCl</a:t>
            </a:r>
            <a:r>
              <a:rPr lang="en-US" dirty="0" smtClean="0"/>
              <a:t>: major species – H+, Cl-, H2O</a:t>
            </a:r>
          </a:p>
          <a:p>
            <a:r>
              <a:rPr lang="en-US" dirty="0" smtClean="0"/>
              <a:t>1.0 M H+ contributed by </a:t>
            </a:r>
            <a:r>
              <a:rPr lang="en-US" dirty="0" err="1" smtClean="0"/>
              <a:t>HCl</a:t>
            </a:r>
            <a:endParaRPr lang="en-US" dirty="0" smtClean="0"/>
          </a:p>
          <a:p>
            <a:r>
              <a:rPr lang="en-US" dirty="0" smtClean="0"/>
              <a:t>H2O produces a negligible amount of H+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046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 of Weak Acids &amp;</a:t>
            </a:r>
            <a:br>
              <a:rPr lang="en-US" dirty="0" smtClean="0"/>
            </a:br>
            <a:r>
              <a:rPr lang="en-US" dirty="0" smtClean="0"/>
              <a:t>Weak Acid Mixtures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836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Dissociation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Percent dissociation =</a:t>
            </a:r>
          </a:p>
          <a:p>
            <a:pPr marL="0" indent="0">
              <a:buNone/>
            </a:pPr>
            <a:r>
              <a:rPr lang="en-US" dirty="0" smtClean="0"/>
              <a:t>amount dissociated/initial concentration x 100%</a:t>
            </a:r>
          </a:p>
          <a:p>
            <a:r>
              <a:rPr lang="en-US" dirty="0" smtClean="0"/>
              <a:t>Ex: 1.00 M HF yields [H+] = 2.7 x 10^-2 M</a:t>
            </a:r>
          </a:p>
          <a:p>
            <a:pPr marL="457200" lvl="1" indent="0">
              <a:buNone/>
            </a:pPr>
            <a:r>
              <a:rPr lang="en-US" dirty="0" smtClean="0"/>
              <a:t>	% dissociation = 2.7x10^-2/1.00 x 100% = 2.7%</a:t>
            </a:r>
          </a:p>
          <a:p>
            <a:r>
              <a:rPr lang="en-US" dirty="0" smtClean="0"/>
              <a:t>Percent dissociation increases as the acid becomes more dilute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519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497</Words>
  <Application>Microsoft Office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Acids and Bases</vt:lpstr>
      <vt:lpstr>Different Models</vt:lpstr>
      <vt:lpstr>Dissociation Constants</vt:lpstr>
      <vt:lpstr>Acid Strength</vt:lpstr>
      <vt:lpstr>Water: Acid &amp; Base</vt:lpstr>
      <vt:lpstr>The pH Scales</vt:lpstr>
      <vt:lpstr>pH of Strong Acids</vt:lpstr>
      <vt:lpstr>pH of Weak Acids &amp; Weak Acid Mixtures</vt:lpstr>
      <vt:lpstr>Percent Dissociation</vt:lpstr>
      <vt:lpstr>Bases and their pH</vt:lpstr>
      <vt:lpstr>Summary for Solving Acid-Base Problems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Acids and Bases</dc:title>
  <dc:creator>Timothy Yao</dc:creator>
  <cp:lastModifiedBy>Timothy Yao</cp:lastModifiedBy>
  <cp:revision>9</cp:revision>
  <dcterms:created xsi:type="dcterms:W3CDTF">2017-01-20T13:09:07Z</dcterms:created>
  <dcterms:modified xsi:type="dcterms:W3CDTF">2017-01-20T15:16:40Z</dcterms:modified>
</cp:coreProperties>
</file>